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319" r:id="rId3"/>
    <p:sldId id="346" r:id="rId4"/>
    <p:sldId id="308" r:id="rId5"/>
    <p:sldId id="389" r:id="rId6"/>
    <p:sldId id="410" r:id="rId7"/>
    <p:sldId id="411" r:id="rId8"/>
    <p:sldId id="412" r:id="rId9"/>
    <p:sldId id="413" r:id="rId10"/>
    <p:sldId id="414" r:id="rId11"/>
    <p:sldId id="415" r:id="rId12"/>
    <p:sldId id="416" r:id="rId13"/>
    <p:sldId id="417" r:id="rId14"/>
    <p:sldId id="418" r:id="rId15"/>
    <p:sldId id="394" r:id="rId16"/>
    <p:sldId id="419" r:id="rId17"/>
    <p:sldId id="429" r:id="rId18"/>
    <p:sldId id="430" r:id="rId19"/>
    <p:sldId id="393" r:id="rId20"/>
    <p:sldId id="420" r:id="rId21"/>
    <p:sldId id="395" r:id="rId22"/>
    <p:sldId id="396" r:id="rId23"/>
    <p:sldId id="421" r:id="rId24"/>
    <p:sldId id="422" r:id="rId25"/>
    <p:sldId id="423" r:id="rId26"/>
    <p:sldId id="427" r:id="rId27"/>
    <p:sldId id="431" r:id="rId28"/>
    <p:sldId id="320" r:id="rId29"/>
    <p:sldId id="425" r:id="rId30"/>
    <p:sldId id="426" r:id="rId31"/>
    <p:sldId id="424" r:id="rId32"/>
    <p:sldId id="323" r:id="rId33"/>
    <p:sldId id="388" r:id="rId34"/>
    <p:sldId id="291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909C"/>
    <a:srgbClr val="009193"/>
    <a:srgbClr val="4E8F00"/>
    <a:srgbClr val="945200"/>
    <a:srgbClr val="929292"/>
    <a:srgbClr val="C1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98"/>
    <p:restoredTop sz="95705"/>
  </p:normalViewPr>
  <p:slideViewPr>
    <p:cSldViewPr snapToGrid="0" snapToObjects="1">
      <p:cViewPr varScale="1">
        <p:scale>
          <a:sx n="149" d="100"/>
          <a:sy n="149" d="100"/>
        </p:scale>
        <p:origin x="1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0CFBF-654B-F14A-99C7-8206475163F1}" type="datetimeFigureOut">
              <a:t>2016. 7. 25.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754A8-39E6-2348-A5EC-11F536821C4C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233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4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440697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15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014276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16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719938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17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657194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18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786909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19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77362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20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50523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21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063552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22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71507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23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969205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24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963410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5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284723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25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621882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26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9693310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27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798720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디폴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29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943966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6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334429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7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014627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8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184696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9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329305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11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424382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12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839823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13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385630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2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420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711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196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72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736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2016. 7. 25.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3992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54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2016. 7. 25.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116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153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071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4FEE1-CFC9-064F-B48D-6A35A140B3A3}" type="datetimeFigureOut">
              <a:t>2016. 7. 25.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922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haesunrpark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ite.org/" TargetMode="External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kiepark/python-tutorial" TargetMode="External"/><Relationship Id="rId4" Type="http://schemas.openxmlformats.org/officeDocument/2006/relationships/hyperlink" Target="http://tensorflowkorea.wordpress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aesunrpark@gmail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Python Tutorial 5</a:t>
            </a:r>
            <a:br>
              <a:rPr kumimoji="1" lang="en-US" altLang="ko-KR">
                <a:latin typeface="+mn-lt"/>
                <a:ea typeface="Nanum Gothic" charset="-127"/>
                <a:cs typeface="Nanum Gothic" charset="-127"/>
              </a:rPr>
            </a:b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MVC, Web Framework, Flask</a:t>
            </a:r>
          </a:p>
          <a:p>
            <a:endParaRPr kumimoji="1" lang="en-US" altLang="ko-KR">
              <a:ea typeface="Nanum Gothic" charset="-127"/>
              <a:cs typeface="Nanum Gothic" charset="-127"/>
            </a:endParaRPr>
          </a:p>
          <a:p>
            <a:r>
              <a:rPr kumimoji="1" lang="en-US" altLang="ko-KR">
                <a:ea typeface="Nanum Gothic" charset="-127"/>
                <a:cs typeface="Nanum Gothic" charset="-127"/>
              </a:rPr>
              <a:t>Haesun Park, </a:t>
            </a:r>
            <a:r>
              <a:rPr kumimoji="1" lang="en-US" altLang="ko-KR">
                <a:ea typeface="Nanum Gothic" charset="-127"/>
                <a:cs typeface="Nanum Gothic" charset="-127"/>
                <a:hlinkClick r:id="rId2"/>
              </a:rPr>
              <a:t>haesunrpark@gmail.com</a:t>
            </a:r>
            <a:r>
              <a:rPr kumimoji="1" lang="en-US" altLang="ko-KR">
                <a:ea typeface="Nanum Gothic" charset="-127"/>
                <a:cs typeface="Nanum Gothic" charset="-127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87051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MVC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69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Document/View Pattern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433" y="2518674"/>
            <a:ext cx="4880546" cy="387158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19395" y="1207904"/>
            <a:ext cx="94016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altLang="ko-KR" sz="2000"/>
              <a:t>Microsoft MFC </a:t>
            </a:r>
            <a:r>
              <a:rPr lang="ko-KR" altLang="en-US" sz="2000"/>
              <a:t>프로그래밍 아키텍처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000"/>
              <a:t>다큐먼트는 파일을 읽거나 쓰는 등의 데이터와 관련된 작업을 책임집니다</a:t>
            </a:r>
            <a:r>
              <a:rPr lang="en-US" altLang="ko-KR" sz="2000"/>
              <a:t>.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000"/>
              <a:t>데이터를 화면에 표시하고 사용자에게 인터페이스를 제공합니다</a:t>
            </a:r>
            <a:r>
              <a:rPr lang="en-US" altLang="ko-KR" sz="2000"/>
              <a:t>.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98490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05" y="686597"/>
            <a:ext cx="7856706" cy="58925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MVC Pattern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455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MVC Architecture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21" y="2636338"/>
            <a:ext cx="4457700" cy="38227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19395" y="1207904"/>
            <a:ext cx="94016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000"/>
              <a:t>웹 프레임워크마다 구현 방식이 조금씩 다를 수 있습니다</a:t>
            </a:r>
            <a:r>
              <a:rPr lang="en-US" altLang="ko-KR" sz="2000"/>
              <a:t>.</a:t>
            </a:r>
            <a:endParaRPr lang="ko-KR" altLang="en-US" sz="2000"/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000"/>
              <a:t>대부분 콘트롤러가 모델과 뷰를 중재하는 역할을 담당합니다</a:t>
            </a:r>
            <a:r>
              <a:rPr lang="en-US" altLang="ko-KR" sz="2000"/>
              <a:t>.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000"/>
              <a:t>자바의 </a:t>
            </a:r>
            <a:r>
              <a:rPr lang="en-US" altLang="ko-KR" sz="2000"/>
              <a:t>Spring</a:t>
            </a:r>
            <a:r>
              <a:rPr lang="ko-KR" altLang="en-US" sz="2000"/>
              <a:t>과 루비의 </a:t>
            </a:r>
            <a:r>
              <a:rPr lang="en-US" altLang="ko-KR" sz="2000"/>
              <a:t>Rails</a:t>
            </a:r>
            <a:r>
              <a:rPr lang="ko-KR" altLang="en-US" sz="2000"/>
              <a:t>가 채택하면서 널리 알려지게 되었습니다</a:t>
            </a:r>
            <a:r>
              <a:rPr lang="en-US" altLang="ko-KR" sz="200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544" y="2733474"/>
            <a:ext cx="4262400" cy="344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4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Flask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698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라우팅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브라우저에서 요청한 </a:t>
            </a:r>
            <a:r>
              <a:rPr kumimoji="1" lang="en-US" altLang="ko-KR"/>
              <a:t>URL</a:t>
            </a:r>
            <a:r>
              <a:rPr kumimoji="1" lang="ko-KR" altLang="en-US"/>
              <a:t> 주소를 플래스크 어플리케이션의 메소드에 연결합니다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__name__ : </a:t>
            </a:r>
            <a:r>
              <a:rPr kumimoji="1" lang="ko-KR" altLang="en-US"/>
              <a:t>독자적으로 실행할 땐 </a:t>
            </a:r>
            <a:r>
              <a:rPr kumimoji="1" lang="en-US" altLang="ko-KR"/>
              <a:t>‘__main__’</a:t>
            </a:r>
            <a:r>
              <a:rPr kumimoji="1" lang="ko-KR" altLang="en-US"/>
              <a:t> 이 되고 다른 프로그램에 의해 불려졌을 때는</a:t>
            </a:r>
            <a:r>
              <a:rPr kumimoji="1" lang="en-US" altLang="ko-KR"/>
              <a:t>(</a:t>
            </a:r>
            <a:r>
              <a:rPr kumimoji="1" lang="ko-KR" altLang="en-US"/>
              <a:t>모듈</a:t>
            </a:r>
            <a:r>
              <a:rPr kumimoji="1" lang="en-US" altLang="ko-KR"/>
              <a:t>)</a:t>
            </a:r>
            <a:r>
              <a:rPr kumimoji="1" lang="ko-KR" altLang="en-US"/>
              <a:t> 파일이름이 됩니다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0" y="2428904"/>
            <a:ext cx="5969000" cy="3606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직선 화살표 연결선 9"/>
          <p:cNvCxnSpPr/>
          <p:nvPr/>
        </p:nvCxnSpPr>
        <p:spPr>
          <a:xfrm>
            <a:off x="6956731" y="4819375"/>
            <a:ext cx="606296" cy="316647"/>
          </a:xfrm>
          <a:prstGeom prst="straightConnector1">
            <a:avLst/>
          </a:prstGeom>
          <a:ln w="381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8782" y="2839169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Controller</a:t>
            </a:r>
            <a:endParaRPr kumimoji="1"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2213361" y="3264493"/>
            <a:ext cx="982767" cy="598206"/>
          </a:xfrm>
          <a:prstGeom prst="straightConnector1">
            <a:avLst/>
          </a:prstGeom>
          <a:ln w="381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6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변수 매핑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450" y="1910642"/>
            <a:ext cx="7785100" cy="4711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71150" y="1098717"/>
            <a:ext cx="1054003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변수 타입 지정 가능</a:t>
            </a:r>
            <a:r>
              <a:rPr kumimoji="1" lang="en-US" altLang="ko-KR"/>
              <a:t>(string, int, float, path).</a:t>
            </a:r>
            <a:r>
              <a:rPr kumimoji="1" lang="ko-KR" altLang="en-US"/>
              <a:t> </a:t>
            </a:r>
            <a:r>
              <a:rPr kumimoji="1" lang="en-US" altLang="ko-KR"/>
              <a:t>path</a:t>
            </a:r>
            <a:r>
              <a:rPr kumimoji="1" lang="ko-KR" altLang="en-US"/>
              <a:t>로 지정된 변수는 슬래시를 포함할 수 있습니다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주피터 노트북 데모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611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GET &amp; POST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407421" y="1932884"/>
            <a:ext cx="7377158" cy="3146356"/>
            <a:chOff x="2736928" y="1932884"/>
            <a:chExt cx="7377158" cy="314635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6928" y="2302134"/>
              <a:ext cx="1219062" cy="74918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6928" y="3925368"/>
              <a:ext cx="1219062" cy="74918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6406" y="1932884"/>
              <a:ext cx="1487679" cy="1487679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26407" y="3556118"/>
              <a:ext cx="1487679" cy="1487679"/>
            </a:xfrm>
            <a:prstGeom prst="rect">
              <a:avLst/>
            </a:prstGeom>
          </p:spPr>
        </p:pic>
        <p:cxnSp>
          <p:nvCxnSpPr>
            <p:cNvPr id="14" name="직선 화살표 연결선 13"/>
            <p:cNvCxnSpPr>
              <a:stCxn id="5" idx="3"/>
              <a:endCxn id="6" idx="1"/>
            </p:cNvCxnSpPr>
            <p:nvPr/>
          </p:nvCxnSpPr>
          <p:spPr>
            <a:xfrm flipV="1">
              <a:off x="3955990" y="2676724"/>
              <a:ext cx="4670416" cy="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w="sm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10" idx="3"/>
              <a:endCxn id="13" idx="1"/>
            </p:cNvCxnSpPr>
            <p:nvPr/>
          </p:nvCxnSpPr>
          <p:spPr>
            <a:xfrm flipV="1">
              <a:off x="3955990" y="4299958"/>
              <a:ext cx="4670417" cy="1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w="sm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097658" y="2302134"/>
              <a:ext cx="5888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/>
                <a:t>GET</a:t>
              </a:r>
              <a:endParaRPr kumimoji="1"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71863" y="3924533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/>
                <a:t>POST</a:t>
              </a:r>
              <a:endParaRPr kumimoji="1"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22681" y="2677559"/>
              <a:ext cx="4000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/>
                <a:t>http://yourdomain.com/view?id=123</a:t>
              </a:r>
              <a:endParaRPr kumimoji="1"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840005" y="4316926"/>
              <a:ext cx="3149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/>
                <a:t>http://yourdomain.com/save</a:t>
              </a:r>
              <a:endParaRPr kumimoji="1"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790271" y="4703225"/>
              <a:ext cx="1324598" cy="3760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+ Payload</a:t>
              </a:r>
              <a:endParaRPr kumimoji="1"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351741" y="5096207"/>
            <a:ext cx="3488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query string or json or any text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810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HTTP Request Message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1236707"/>
            <a:ext cx="85725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7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90" y="3129622"/>
            <a:ext cx="5319394" cy="17973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리퀘스트 메소드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Request Method</a:t>
            </a:r>
            <a:r>
              <a:rPr kumimoji="1" lang="ko-KR" altLang="en-US"/>
              <a:t>는 크게 </a:t>
            </a:r>
            <a:r>
              <a:rPr kumimoji="1" lang="en-US" altLang="ko-KR"/>
              <a:t>GET</a:t>
            </a:r>
            <a:r>
              <a:rPr kumimoji="1" lang="ko-KR" altLang="en-US"/>
              <a:t>과 </a:t>
            </a:r>
            <a:r>
              <a:rPr kumimoji="1" lang="en-US" altLang="ko-KR"/>
              <a:t>POST </a:t>
            </a:r>
            <a:r>
              <a:rPr kumimoji="1" lang="ko-KR" altLang="en-US"/>
              <a:t>두가지가 있습니다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GET</a:t>
            </a:r>
            <a:r>
              <a:rPr kumimoji="1" lang="ko-KR" altLang="en-US"/>
              <a:t>은 </a:t>
            </a:r>
            <a:r>
              <a:rPr kumimoji="1" lang="en-US" altLang="ko-KR"/>
              <a:t>HTML</a:t>
            </a:r>
            <a:r>
              <a:rPr kumimoji="1" lang="ko-KR" altLang="en-US"/>
              <a:t> 폼의 데이터를 쿼리스트링의 파라메타로 실어 나릅니다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POST</a:t>
            </a:r>
            <a:r>
              <a:rPr kumimoji="1" lang="ko-KR" altLang="en-US"/>
              <a:t>는 </a:t>
            </a:r>
            <a:r>
              <a:rPr kumimoji="1" lang="en-US" altLang="ko-KR"/>
              <a:t>HTML </a:t>
            </a:r>
            <a:r>
              <a:rPr kumimoji="1" lang="ko-KR" altLang="en-US"/>
              <a:t>폼의 데이터를 </a:t>
            </a:r>
            <a:r>
              <a:rPr kumimoji="1" lang="en-US" altLang="ko-KR"/>
              <a:t>HTTP</a:t>
            </a:r>
            <a:r>
              <a:rPr kumimoji="1" lang="ko-KR" altLang="en-US"/>
              <a:t> 본문에 실어 나릅니다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445" y="2520645"/>
            <a:ext cx="6096000" cy="4104640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4760007" y="3777241"/>
            <a:ext cx="2734655" cy="922946"/>
          </a:xfrm>
          <a:prstGeom prst="straightConnector1">
            <a:avLst/>
          </a:prstGeom>
          <a:ln w="381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5657" y="2760290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post.html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63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47839" y="1905506"/>
            <a:ext cx="371300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3200">
                <a:latin typeface="+mj-lt"/>
              </a:rPr>
              <a:t> </a:t>
            </a:r>
            <a:r>
              <a:rPr kumimoji="1" lang="en-US" altLang="ko-KR" sz="3200"/>
              <a:t>Web Framework</a:t>
            </a:r>
            <a:endParaRPr kumimoji="1" lang="en-US" altLang="ko-KR" sz="320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3200">
                <a:latin typeface="+mj-lt"/>
              </a:rPr>
              <a:t> MVC</a:t>
            </a:r>
            <a:endParaRPr kumimoji="1" lang="ko-KR" altLang="en-US" sz="320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3200">
                <a:latin typeface="+mj-lt"/>
              </a:rPr>
              <a:t> Flask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3200">
                <a:latin typeface="+mj-lt"/>
              </a:rPr>
              <a:t> </a:t>
            </a:r>
            <a:r>
              <a:rPr kumimoji="1" lang="en-US" altLang="ko-KR" sz="3200">
                <a:latin typeface="+mj-lt"/>
              </a:rPr>
              <a:t>example</a:t>
            </a:r>
            <a:endParaRPr kumimoji="1" lang="ko-KR" altLang="en-US"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13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8" y="3369267"/>
            <a:ext cx="4610155" cy="1557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폼 데이터 접근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POST</a:t>
            </a:r>
            <a:r>
              <a:rPr kumimoji="1" lang="ko-KR" altLang="en-US"/>
              <a:t> 데이터는 </a:t>
            </a:r>
            <a:r>
              <a:rPr kumimoji="1" lang="en-US" altLang="ko-KR"/>
              <a:t>request.form </a:t>
            </a:r>
            <a:r>
              <a:rPr kumimoji="1" lang="ko-KR" altLang="en-US"/>
              <a:t>딕셔너리로 전달됩니다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GET</a:t>
            </a:r>
            <a:r>
              <a:rPr kumimoji="1" lang="ko-KR" altLang="en-US"/>
              <a:t> 데이터는 </a:t>
            </a:r>
            <a:r>
              <a:rPr kumimoji="1" lang="en-US" altLang="ko-KR"/>
              <a:t>request.args </a:t>
            </a:r>
            <a:r>
              <a:rPr kumimoji="1" lang="ko-KR" altLang="en-US"/>
              <a:t>딕셔너리로 전달됩니다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쥬피터 노트북으로 데모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5657" y="2973937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post.html</a:t>
            </a:r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279" y="2565152"/>
            <a:ext cx="7312415" cy="3869829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4469450" y="4153256"/>
            <a:ext cx="5101840" cy="1013384"/>
          </a:xfrm>
          <a:prstGeom prst="straightConnector1">
            <a:avLst/>
          </a:prstGeom>
          <a:ln w="381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08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53" y="4129934"/>
            <a:ext cx="4847902" cy="18068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Jinja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http://jinja.pocoo.org/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파이썬 템플릿 엔진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표현식은 </a:t>
            </a:r>
            <a:r>
              <a:rPr kumimoji="1" lang="en-US" altLang="ko-KR"/>
              <a:t>{%..%}</a:t>
            </a:r>
            <a:r>
              <a:rPr kumimoji="1" lang="ko-KR" altLang="en-US"/>
              <a:t> 으로 표시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e.g </a:t>
            </a:r>
            <a:r>
              <a:rPr lang="en-US" altLang="ko-KR"/>
              <a:t>{%</a:t>
            </a:r>
            <a:r>
              <a:rPr lang="en-US" altLang="ko-KR"/>
              <a:t> </a:t>
            </a:r>
            <a:r>
              <a:rPr lang="en-US" altLang="ko-KR" b="1"/>
              <a:t>for</a:t>
            </a:r>
            <a:r>
              <a:rPr lang="en-US" altLang="ko-KR"/>
              <a:t> user </a:t>
            </a:r>
            <a:r>
              <a:rPr lang="en-US" altLang="ko-KR" b="1"/>
              <a:t>in</a:t>
            </a:r>
            <a:r>
              <a:rPr lang="en-US" altLang="ko-KR"/>
              <a:t> users </a:t>
            </a:r>
            <a:r>
              <a:rPr lang="en-US" altLang="ko-KR"/>
              <a:t>%}</a:t>
            </a:r>
            <a:endParaRPr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변수는 </a:t>
            </a:r>
            <a:r>
              <a:rPr kumimoji="1" lang="en-US" altLang="ko-KR"/>
              <a:t>{{</a:t>
            </a:r>
            <a:r>
              <a:rPr kumimoji="1" lang="ko-KR" altLang="en-US"/>
              <a:t> </a:t>
            </a:r>
            <a:r>
              <a:rPr kumimoji="1" lang="en-US" altLang="ko-KR"/>
              <a:t>..</a:t>
            </a:r>
            <a:r>
              <a:rPr kumimoji="1" lang="ko-KR" altLang="en-US"/>
              <a:t> </a:t>
            </a:r>
            <a:r>
              <a:rPr kumimoji="1" lang="en-US" altLang="ko-KR"/>
              <a:t>}}</a:t>
            </a:r>
            <a:r>
              <a:rPr kumimoji="1" lang="ko-KR" altLang="en-US"/>
              <a:t> 으로 표시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r>
              <a:rPr kumimoji="1" lang="en-US" altLang="ko-KR"/>
              <a:t>e.g {{ username }}</a:t>
            </a:r>
            <a:endParaRPr kumimoji="1"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76771" y="3174057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View</a:t>
            </a:r>
            <a:endParaRPr kumimoji="1"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563880" y="3476942"/>
            <a:ext cx="256371" cy="343026"/>
          </a:xfrm>
          <a:prstGeom prst="straightConnector1">
            <a:avLst/>
          </a:prstGeom>
          <a:ln w="381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746" y="2304971"/>
            <a:ext cx="4610155" cy="1557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7597213" y="1866911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post.html</a:t>
            </a:r>
            <a:endParaRPr kumimoji="1"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107" y="3923570"/>
            <a:ext cx="6206205" cy="272666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4053" y="3738904"/>
            <a:ext cx="343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/templates/save_complete.html</a:t>
            </a:r>
            <a:endParaRPr kumimoji="1"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4250" y="43970"/>
            <a:ext cx="1932062" cy="1932062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H="1">
            <a:off x="7075918" y="2885789"/>
            <a:ext cx="3939611" cy="2771527"/>
          </a:xfrm>
          <a:prstGeom prst="straightConnector1">
            <a:avLst/>
          </a:prstGeom>
          <a:ln w="381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8" idx="3"/>
          </p:cNvCxnSpPr>
          <p:nvPr/>
        </p:nvCxnSpPr>
        <p:spPr>
          <a:xfrm flipH="1" flipV="1">
            <a:off x="5381955" y="5033362"/>
            <a:ext cx="651376" cy="989098"/>
          </a:xfrm>
          <a:prstGeom prst="straightConnector1">
            <a:avLst/>
          </a:prstGeom>
          <a:ln w="381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78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sqlite3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>
                <a:hlinkClick r:id="rId3"/>
              </a:rPr>
              <a:t>https://www.sqlite.org</a:t>
            </a:r>
            <a:r>
              <a:rPr kumimoji="1" lang="en-US" altLang="ko-KR"/>
              <a:t> , Battery Included!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serverless and embedded database server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쥬피터 노트북으로 데모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379" y="2236422"/>
            <a:ext cx="7891242" cy="4459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12222" y="5977078"/>
            <a:ext cx="145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flask_test.db</a:t>
            </a:r>
            <a:endParaRPr kumimoji="1" lang="ko-KR" altLang="en-US"/>
          </a:p>
        </p:txBody>
      </p:sp>
      <p:cxnSp>
        <p:nvCxnSpPr>
          <p:cNvPr id="7" name="직선 화살표 연결선 6"/>
          <p:cNvCxnSpPr>
            <a:endCxn id="6" idx="1"/>
          </p:cNvCxnSpPr>
          <p:nvPr/>
        </p:nvCxnSpPr>
        <p:spPr>
          <a:xfrm>
            <a:off x="3794333" y="6101697"/>
            <a:ext cx="5517889" cy="60047"/>
          </a:xfrm>
          <a:prstGeom prst="straightConnector1">
            <a:avLst/>
          </a:prstGeom>
          <a:ln w="381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44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Controller+Model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793" y="0"/>
            <a:ext cx="650992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461" y="2297570"/>
            <a:ext cx="518729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redirect:</a:t>
            </a:r>
            <a:r>
              <a:rPr kumimoji="1" lang="ko-KR" altLang="en-US"/>
              <a:t> 브라우저를 다른 주소로 이동시킴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url_for: </a:t>
            </a:r>
            <a:r>
              <a:rPr kumimoji="1" lang="ko-KR" altLang="en-US"/>
              <a:t>콘트롤러에 해당하는 </a:t>
            </a:r>
            <a:r>
              <a:rPr kumimoji="1" lang="en-US" altLang="ko-KR"/>
              <a:t>URL</a:t>
            </a:r>
            <a:r>
              <a:rPr kumimoji="1" lang="ko-KR" altLang="en-US"/>
              <a:t> 생성</a:t>
            </a:r>
            <a:endParaRPr kumimoji="1" lang="en-US" altLang="ko-KR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쥬피터 노트북으로 데모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7024643" y="1128045"/>
            <a:ext cx="2097856" cy="600640"/>
          </a:xfrm>
          <a:prstGeom prst="straightConnector1">
            <a:avLst/>
          </a:prstGeom>
          <a:ln w="381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122498" y="1544019"/>
            <a:ext cx="173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Global Context</a:t>
            </a:r>
            <a:endParaRPr kumimoji="1"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3514" y="3732292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list.html</a:t>
            </a:r>
            <a:endParaRPr kumimoji="1"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" y="930502"/>
            <a:ext cx="5726159" cy="613517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H="1">
            <a:off x="7716852" y="4742916"/>
            <a:ext cx="854580" cy="410198"/>
          </a:xfrm>
          <a:prstGeom prst="straightConnector1">
            <a:avLst/>
          </a:prstGeom>
          <a:ln w="381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14" y="4101624"/>
            <a:ext cx="4009607" cy="21795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2" name="직선 화살표 연결선 21"/>
          <p:cNvCxnSpPr>
            <a:endCxn id="21" idx="3"/>
          </p:cNvCxnSpPr>
          <p:nvPr/>
        </p:nvCxnSpPr>
        <p:spPr>
          <a:xfrm flipH="1" flipV="1">
            <a:off x="4433121" y="5191391"/>
            <a:ext cx="1762580" cy="978673"/>
          </a:xfrm>
          <a:prstGeom prst="straightConnector1">
            <a:avLst/>
          </a:prstGeom>
          <a:ln w="381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07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템플릿 상속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3465" y="1143887"/>
            <a:ext cx="518729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redirect:</a:t>
            </a:r>
            <a:r>
              <a:rPr kumimoji="1" lang="ko-KR" altLang="en-US"/>
              <a:t> 브라우저를 다른 주소로 이동시킴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url_for: </a:t>
            </a:r>
            <a:r>
              <a:rPr kumimoji="1" lang="ko-KR" altLang="en-US"/>
              <a:t>콘트롤러에 해당하는 </a:t>
            </a:r>
            <a:r>
              <a:rPr kumimoji="1" lang="en-US" altLang="ko-KR"/>
              <a:t>URL</a:t>
            </a:r>
            <a:r>
              <a:rPr kumimoji="1" lang="ko-KR" altLang="en-US"/>
              <a:t> 생성</a:t>
            </a:r>
            <a:endParaRPr kumimoji="1" lang="en-US" altLang="ko-KR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쥬피터 노트북으로 데모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70426" y="4498197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list2.html</a:t>
            </a:r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219" y="903181"/>
            <a:ext cx="5780073" cy="3861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017" y="2750222"/>
            <a:ext cx="3093103" cy="16005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1321" y="4867529"/>
            <a:ext cx="3413986" cy="18214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1705017" y="2380890"/>
            <a:ext cx="1348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layout.html</a:t>
            </a:r>
            <a:endParaRPr kumimoji="1" lang="ko-KR" altLang="en-US"/>
          </a:p>
        </p:txBody>
      </p:sp>
      <p:cxnSp>
        <p:nvCxnSpPr>
          <p:cNvPr id="17" name="직선 화살표 연결선 16"/>
          <p:cNvCxnSpPr>
            <a:endCxn id="8" idx="3"/>
          </p:cNvCxnSpPr>
          <p:nvPr/>
        </p:nvCxnSpPr>
        <p:spPr>
          <a:xfrm flipH="1">
            <a:off x="7165307" y="4204531"/>
            <a:ext cx="1636861" cy="1573700"/>
          </a:xfrm>
          <a:prstGeom prst="straightConnector1">
            <a:avLst/>
          </a:prstGeom>
          <a:ln w="381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 flipV="1">
            <a:off x="3497257" y="3700329"/>
            <a:ext cx="1300863" cy="1444240"/>
          </a:xfrm>
          <a:prstGeom prst="straightConnector1">
            <a:avLst/>
          </a:prstGeom>
          <a:ln w="381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24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Model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70818" y="1650071"/>
            <a:ext cx="518729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models </a:t>
            </a:r>
            <a:r>
              <a:rPr kumimoji="1" lang="ko-KR" altLang="en-US"/>
              <a:t>폴더 하위에 모델 클래스 생성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from models.user import User</a:t>
            </a:r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203910" y="3538285"/>
            <a:ext cx="169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modes/user.py</a:t>
            </a:r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77" y="1814384"/>
            <a:ext cx="6030601" cy="36980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38" y="3933253"/>
            <a:ext cx="7263130" cy="25425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2" name="직선 화살표 연결선 21"/>
          <p:cNvCxnSpPr/>
          <p:nvPr/>
        </p:nvCxnSpPr>
        <p:spPr>
          <a:xfrm>
            <a:off x="2597921" y="4725824"/>
            <a:ext cx="3136306" cy="1093862"/>
          </a:xfrm>
          <a:prstGeom prst="straightConnector1">
            <a:avLst/>
          </a:prstGeom>
          <a:ln w="381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76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ORM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6411" y="1205689"/>
            <a:ext cx="60575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 sz="2000"/>
              <a:t>Object-Relational Mapping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/>
              <a:t>데이터베이스의 데이터를 오브젝트화 합니다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/>
              <a:t>하나의 클래스는 하나의 테이블은 대표합니다</a:t>
            </a:r>
            <a:r>
              <a:rPr kumimoji="1" lang="en-US" altLang="ko-KR" sz="2000"/>
              <a:t>.</a:t>
            </a:r>
            <a:r>
              <a:rPr kumimoji="1" lang="ko-KR" altLang="en-US" sz="2000"/>
              <a:t> 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/>
              <a:t>보통 하나의 </a:t>
            </a:r>
            <a:r>
              <a:rPr kumimoji="1" lang="en-US" altLang="ko-KR" sz="2000"/>
              <a:t>Row</a:t>
            </a:r>
            <a:r>
              <a:rPr kumimoji="1" lang="ko-KR" altLang="en-US" sz="2000"/>
              <a:t>가 하나의 인스턴스입니다</a:t>
            </a:r>
            <a:r>
              <a:rPr kumimoji="1" lang="en-US" altLang="ko-KR" sz="2000"/>
              <a:t>.</a:t>
            </a:r>
            <a:endParaRPr kumimoji="1" lang="ko-KR" altLang="en-US" sz="2000"/>
          </a:p>
        </p:txBody>
      </p:sp>
      <p:sp>
        <p:nvSpPr>
          <p:cNvPr id="4" name="TextBox 3"/>
          <p:cNvSpPr txBox="1"/>
          <p:nvPr/>
        </p:nvSpPr>
        <p:spPr>
          <a:xfrm>
            <a:off x="820396" y="3392685"/>
            <a:ext cx="52898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/>
              <a:t>장점</a:t>
            </a:r>
          </a:p>
          <a:p>
            <a:pPr>
              <a:lnSpc>
                <a:spcPct val="120000"/>
              </a:lnSpc>
            </a:pPr>
            <a:endParaRPr kumimoji="1" lang="ko-KR" altLang="en-US" sz="200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 sz="2000"/>
              <a:t>CRUD</a:t>
            </a:r>
            <a:r>
              <a:rPr kumimoji="1" lang="ko-KR" altLang="en-US" sz="2000"/>
              <a:t> 작업을 자동화한다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/>
              <a:t>일반적으로 스키마 반영이 용이하다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 sz="2000"/>
              <a:t>DB </a:t>
            </a:r>
            <a:r>
              <a:rPr kumimoji="1" lang="ko-KR" altLang="en-US" sz="2000"/>
              <a:t>쿼리 최적화가 평준화된다</a:t>
            </a:r>
            <a:r>
              <a:rPr kumimoji="1" lang="en-US" altLang="ko-KR" sz="2000"/>
              <a:t>.</a:t>
            </a:r>
            <a:endParaRPr kumimoji="1" lang="ko-KR" altLang="en-US" sz="20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956" y="1514743"/>
            <a:ext cx="3044439" cy="6393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03720" y="3392685"/>
            <a:ext cx="52898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/>
              <a:t>단점</a:t>
            </a:r>
          </a:p>
          <a:p>
            <a:pPr>
              <a:lnSpc>
                <a:spcPct val="120000"/>
              </a:lnSpc>
            </a:pPr>
            <a:endParaRPr kumimoji="1" lang="ko-KR" altLang="en-US" sz="200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/>
              <a:t>대량의 오브젝트를 핸들링할 경우 느리다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/>
              <a:t>라이브러리마다 새로 배워야 한다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 sz="2000"/>
              <a:t>DB </a:t>
            </a:r>
            <a:r>
              <a:rPr kumimoji="1" lang="ko-KR" altLang="en-US" sz="2000"/>
              <a:t>쿼리를 세밀하게 튜닝하기 어렵다</a:t>
            </a:r>
            <a:r>
              <a:rPr kumimoji="1" lang="en-US" altLang="ko-KR" sz="2000"/>
              <a:t>.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81270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WSGI Deploy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506" y="3592143"/>
            <a:ext cx="6845300" cy="1536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049506" y="3213217"/>
            <a:ext cx="18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gevent-server.py</a:t>
            </a:r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049506" y="5647345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latin typeface="Courier New" charset="0"/>
                <a:ea typeface="Courier New" charset="0"/>
                <a:cs typeface="Courier New" charset="0"/>
              </a:rPr>
              <a:t>$ python gevent-server.py</a:t>
            </a:r>
            <a:endParaRPr kumimoji="1" lang="ko-KR" altLang="en-US" b="1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49506" y="1110954"/>
            <a:ext cx="594935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/>
              <a:t>gunicorn, gevent, twsited </a:t>
            </a:r>
            <a:r>
              <a:rPr kumimoji="1" lang="ko-KR" altLang="en-US"/>
              <a:t>등을 이용하여 </a:t>
            </a:r>
            <a:r>
              <a:rPr kumimoji="1" lang="en-US" altLang="ko-KR"/>
              <a:t>WSGI</a:t>
            </a:r>
            <a:r>
              <a:rPr kumimoji="1" lang="ko-KR" altLang="en-US"/>
              <a:t> 서버로 만든 후 </a:t>
            </a:r>
          </a:p>
          <a:p>
            <a:pPr>
              <a:lnSpc>
                <a:spcPct val="120000"/>
              </a:lnSpc>
            </a:pPr>
            <a:r>
              <a:rPr kumimoji="1" lang="ko-KR" altLang="en-US"/>
              <a:t>엔진엑스 등과 리버스 프록시로 연결합니다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878" y="1043619"/>
            <a:ext cx="3590419" cy="23902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114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misc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5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50" y="1962151"/>
            <a:ext cx="7988300" cy="4762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77526" y="341830"/>
            <a:ext cx="74799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/>
              <a:t>어플리케이션의 폴더 구조는 표준이 없습니다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/>
              <a:t>컨트롤러는 사이트의 메뉴 구조에 주로 영향을 받습니다</a:t>
            </a:r>
            <a:r>
              <a:rPr kumimoji="1" lang="en-US" altLang="ko-KR" sz="2000"/>
              <a:t>.</a:t>
            </a:r>
            <a:br>
              <a:rPr kumimoji="1" lang="en-US" altLang="ko-KR" sz="2000"/>
            </a:br>
            <a:r>
              <a:rPr kumimoji="1" lang="en-US" altLang="ko-KR" sz="2000"/>
              <a:t>(e.g. </a:t>
            </a:r>
            <a:r>
              <a:rPr kumimoji="1" lang="ko-KR" altLang="en-US" sz="2000"/>
              <a:t>서브메뉴의 콘틀롤러는 한 폴더에서 관리</a:t>
            </a:r>
            <a:r>
              <a:rPr kumimoji="1" lang="en-US" altLang="ko-KR" sz="2000"/>
              <a:t>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/>
              <a:t>모델은 콘트롤러와 인접해 있거나 모델끼리 따로 관리합니다</a:t>
            </a:r>
            <a:r>
              <a:rPr kumimoji="1" lang="en-US" altLang="ko-KR" sz="2000"/>
              <a:t>.</a:t>
            </a:r>
            <a:endParaRPr kumimoji="1" lang="ko-KR" altLang="en-US" sz="2000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4717279" y="5084748"/>
            <a:ext cx="2290272" cy="282011"/>
          </a:xfrm>
          <a:prstGeom prst="straightConnector1">
            <a:avLst/>
          </a:prstGeom>
          <a:ln w="381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4469451" y="5084748"/>
            <a:ext cx="2538100" cy="1367327"/>
          </a:xfrm>
          <a:prstGeom prst="straightConnector1">
            <a:avLst/>
          </a:prstGeom>
          <a:ln w="381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016096" y="4888193"/>
            <a:ext cx="3562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디폴트 값을 이용</a:t>
            </a:r>
            <a:endParaRPr kumimoji="1" lang="en-US" altLang="ko-KR"/>
          </a:p>
          <a:p>
            <a:r>
              <a:rPr kumimoji="1" lang="en-US" altLang="ko-KR"/>
              <a:t>(Convention over Configuration)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206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Web Framework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661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254" y="583451"/>
            <a:ext cx="3217492" cy="32174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504" y="3709815"/>
            <a:ext cx="2688127" cy="15725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523" y="4217618"/>
            <a:ext cx="2934056" cy="64861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15682" y="5534813"/>
            <a:ext cx="83606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Gitflow</a:t>
            </a:r>
            <a:r>
              <a:rPr lang="en-US" altLang="ko-KR"/>
              <a:t> </a:t>
            </a:r>
            <a:r>
              <a:rPr lang="ko-KR" altLang="en-US"/>
              <a:t>http://danielkummer.github.io/git-flow-cheatsheet/index.ko_KR.html</a:t>
            </a:r>
          </a:p>
        </p:txBody>
      </p:sp>
    </p:spTree>
    <p:extLst>
      <p:ext uri="{BB962C8B-B14F-4D97-AF65-F5344CB8AC3E}">
        <p14:creationId xmlns:p14="http://schemas.microsoft.com/office/powerpoint/2010/main" val="146666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Setup</a:t>
            </a:r>
            <a:r>
              <a:rPr kumimoji="1" lang="ko-KR" altLang="en-US">
                <a:latin typeface="+mn-lt"/>
                <a:ea typeface="Nanum Gothic" charset="-127"/>
                <a:cs typeface="Nanum Gothic" charset="-127"/>
              </a:rPr>
              <a:t> </a:t>
            </a:r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&amp;</a:t>
            </a:r>
            <a:r>
              <a:rPr kumimoji="1" lang="ko-KR" altLang="en-US">
                <a:latin typeface="+mn-lt"/>
                <a:ea typeface="Nanum Gothic" charset="-127"/>
                <a:cs typeface="Nanum Gothic" charset="-127"/>
              </a:rPr>
              <a:t> </a:t>
            </a:r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Example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81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Github Download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239"/>
            <a:ext cx="12192000" cy="46459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030" y="5952392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내 문서 밑으로 압축 해제</a:t>
            </a:r>
          </a:p>
        </p:txBody>
      </p:sp>
    </p:spTree>
    <p:extLst>
      <p:ext uri="{BB962C8B-B14F-4D97-AF65-F5344CB8AC3E}">
        <p14:creationId xmlns:p14="http://schemas.microsoft.com/office/powerpoint/2010/main" val="22661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ko-KR" altLang="en-US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>
                <a:latin typeface="+mn-ea"/>
                <a:ea typeface="+mn-ea"/>
                <a:cs typeface="Nanum Gothic" charset="-127"/>
              </a:rPr>
              <a:t>학생 점수 관리</a:t>
            </a:r>
            <a:r>
              <a:rPr kumimoji="1" lang="ko-KR" altLang="en-US">
                <a:latin typeface="+mn-ea"/>
                <a:ea typeface="+mn-ea"/>
                <a:cs typeface="Nanum Gothic" charset="-127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9193" y="1635564"/>
            <a:ext cx="102369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2400"/>
              <a:t>3</a:t>
            </a:r>
            <a:r>
              <a:rPr kumimoji="1" lang="ko-KR" altLang="en-US" sz="2400"/>
              <a:t>강에서 했던 학생관리 클래스를 모델로 변환합니다</a:t>
            </a:r>
            <a:r>
              <a:rPr kumimoji="1" lang="en-US" altLang="ko-KR" sz="2400"/>
              <a:t>.</a:t>
            </a:r>
            <a:endParaRPr kumimoji="1" lang="ko-KR" altLang="en-US" sz="240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400"/>
              <a:t>학생과 점수 데이터를 위한 </a:t>
            </a:r>
            <a:r>
              <a:rPr kumimoji="1" lang="en-US" altLang="ko-KR" sz="2400"/>
              <a:t>SQL</a:t>
            </a:r>
            <a:r>
              <a:rPr kumimoji="1" lang="ko-KR" altLang="en-US" sz="2400"/>
              <a:t> 문을 생성하고 </a:t>
            </a:r>
            <a:r>
              <a:rPr kumimoji="1" lang="en-US" altLang="ko-KR" sz="2400"/>
              <a:t>DB</a:t>
            </a:r>
            <a:r>
              <a:rPr kumimoji="1" lang="ko-KR" altLang="en-US" sz="2400"/>
              <a:t>를 만듭니다</a:t>
            </a:r>
            <a:r>
              <a:rPr kumimoji="1" lang="en-US" altLang="ko-KR" sz="2400"/>
              <a:t>.</a:t>
            </a:r>
            <a:endParaRPr kumimoji="1" lang="en-US" altLang="ko-KR" sz="240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400"/>
              <a:t>학생 리스트</a:t>
            </a:r>
            <a:r>
              <a:rPr kumimoji="1" lang="en-US" altLang="ko-KR" sz="2400"/>
              <a:t>,</a:t>
            </a:r>
            <a:r>
              <a:rPr kumimoji="1" lang="ko-KR" altLang="en-US" sz="2400"/>
              <a:t> 추가 페이지를 만듭니다</a:t>
            </a:r>
            <a:r>
              <a:rPr kumimoji="1" lang="en-US" altLang="ko-KR" sz="2400"/>
              <a:t>.</a:t>
            </a:r>
            <a:endParaRPr kumimoji="1" lang="ko-KR" altLang="en-US" sz="240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400"/>
              <a:t>학생 리스트에서 학생 이름을 누르면 각 학생의 점수 데이터를 보여줍니다</a:t>
            </a:r>
            <a:r>
              <a:rPr kumimoji="1" lang="en-US" altLang="ko-KR" sz="2400"/>
              <a:t>.</a:t>
            </a:r>
            <a:endParaRPr kumimoji="1" lang="ko-KR" altLang="en-US" sz="2400"/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400"/>
              <a:t>학생 데이터를 삭제하는 버튼</a:t>
            </a:r>
            <a:r>
              <a:rPr kumimoji="1" lang="en-US" altLang="ko-KR" sz="2400"/>
              <a:t>/</a:t>
            </a:r>
            <a:r>
              <a:rPr kumimoji="1" lang="ko-KR" altLang="en-US" sz="2400"/>
              <a:t>링크를 만듭니다</a:t>
            </a:r>
            <a:r>
              <a:rPr kumimoji="1" lang="en-US" altLang="ko-KR" sz="2400"/>
              <a:t>.</a:t>
            </a:r>
            <a:br>
              <a:rPr kumimoji="1" lang="en-US" altLang="ko-KR" sz="2400"/>
            </a:br>
            <a:r>
              <a:rPr kumimoji="1" lang="en-US" altLang="ko-KR" sz="2400"/>
              <a:t>(</a:t>
            </a:r>
            <a:r>
              <a:rPr kumimoji="1" lang="en-US" altLang="ko-KR" sz="2400"/>
              <a:t>SQL</a:t>
            </a:r>
            <a:r>
              <a:rPr kumimoji="1" lang="ko-KR" altLang="en-US" sz="2400"/>
              <a:t>문</a:t>
            </a:r>
            <a:r>
              <a:rPr kumimoji="1" lang="en-US" altLang="ko-KR" sz="2400"/>
              <a:t>:</a:t>
            </a:r>
            <a:r>
              <a:rPr kumimoji="1" lang="ko-KR" altLang="en-US" sz="2400"/>
              <a:t> </a:t>
            </a:r>
            <a:r>
              <a:rPr kumimoji="1" lang="en-US" altLang="ko-KR" sz="2400"/>
              <a:t>delete from </a:t>
            </a:r>
            <a:r>
              <a:rPr kumimoji="1" lang="en-US" altLang="ko-KR" sz="2400" i="1"/>
              <a:t>tablename</a:t>
            </a:r>
            <a:r>
              <a:rPr kumimoji="1" lang="en-US" altLang="ko-KR" sz="2400"/>
              <a:t> where id=</a:t>
            </a:r>
            <a:r>
              <a:rPr kumimoji="1" lang="en-US" altLang="ko-KR" sz="2400" i="1"/>
              <a:t>id</a:t>
            </a:r>
            <a:r>
              <a:rPr kumimoji="1" lang="en-US" altLang="ko-KR" sz="2400"/>
              <a:t>)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3145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Q&amp;A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Any Question: </a:t>
            </a:r>
            <a:r>
              <a:rPr kumimoji="1" lang="en-US" altLang="ko-KR">
                <a:ea typeface="Nanum Gothic" charset="-127"/>
                <a:cs typeface="Nanum Gothic" charset="-127"/>
                <a:hlinkClick r:id="rId2"/>
              </a:rPr>
              <a:t>haesunrpark@gmail.com</a:t>
            </a:r>
            <a:endParaRPr kumimoji="1" lang="en-US" altLang="ko-KR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github URL: </a:t>
            </a:r>
            <a:r>
              <a:rPr kumimoji="1" lang="en-US" altLang="ko-KR">
                <a:ea typeface="Nanum Gothic" charset="-127"/>
                <a:cs typeface="Nanum Gothic" charset="-127"/>
                <a:hlinkClick r:id="rId3"/>
              </a:rPr>
              <a:t>https://github.com/rickiepark/python-tutorial</a:t>
            </a:r>
            <a:endParaRPr kumimoji="1" lang="en-US" altLang="ko-KR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This slide available at </a:t>
            </a:r>
            <a:br>
              <a:rPr kumimoji="1" lang="en-US" altLang="ko-KR">
                <a:ea typeface="Nanum Gothic" charset="-127"/>
                <a:cs typeface="Nanum Gothic" charset="-127"/>
              </a:rPr>
            </a:br>
            <a:r>
              <a:rPr kumimoji="1" lang="en-US" altLang="ko-KR">
                <a:ea typeface="Nanum Gothic" charset="-127"/>
                <a:cs typeface="Nanum Gothic" charset="-127"/>
                <a:hlinkClick r:id="rId4"/>
              </a:rPr>
              <a:t>http://tensorflowkorea.wordpress.com</a:t>
            </a:r>
            <a:endParaRPr kumimoji="1" lang="en-US" altLang="ko-KR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19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Flask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맛보기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83526" y="1297222"/>
            <a:ext cx="7564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/>
              <a:t>최근 인기가 높은 경량 웹 </a:t>
            </a:r>
            <a:r>
              <a:rPr kumimoji="1" lang="en-US" altLang="ko-KR" sz="2000"/>
              <a:t>(</a:t>
            </a:r>
            <a:r>
              <a:rPr kumimoji="1" lang="ko-KR" altLang="en-US" sz="2000"/>
              <a:t>어플리케이션</a:t>
            </a:r>
            <a:r>
              <a:rPr kumimoji="1" lang="en-US" altLang="ko-KR" sz="2000"/>
              <a:t>)</a:t>
            </a:r>
            <a:r>
              <a:rPr kumimoji="1" lang="ko-KR" altLang="en-US" sz="2000"/>
              <a:t> 프레임워크 입니다</a:t>
            </a:r>
            <a:r>
              <a:rPr kumimoji="1" lang="en-US" altLang="ko-KR" sz="2000"/>
              <a:t>.(microframework)</a:t>
            </a:r>
            <a:endParaRPr kumimoji="1" lang="ko-KR" altLang="en-US" sz="200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/>
              <a:t>아나콘다에 배포판에 포함되어 있습니다</a:t>
            </a:r>
            <a:r>
              <a:rPr kumimoji="1" lang="en-US" altLang="ko-KR" sz="2000"/>
              <a:t>.</a:t>
            </a:r>
            <a:endParaRPr kumimoji="1" lang="ko-KR" altLang="en-US" sz="20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96" y="1469610"/>
            <a:ext cx="2186247" cy="8555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553" y="3291494"/>
            <a:ext cx="4495800" cy="2552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6658494" y="3507625"/>
            <a:ext cx="46080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/>
              <a:t>브라우저에서 </a:t>
            </a:r>
            <a:r>
              <a:rPr kumimoji="1" lang="en-US" altLang="ko-KR" sz="2000">
                <a:hlinkClick r:id="rId5"/>
              </a:rPr>
              <a:t>http://localhost:5000/</a:t>
            </a:r>
            <a:r>
              <a:rPr kumimoji="1" lang="en-US" altLang="ko-KR" sz="2000"/>
              <a:t> </a:t>
            </a:r>
            <a:r>
              <a:rPr kumimoji="1" lang="ko-KR" altLang="en-US" sz="2000"/>
              <a:t>에 접속합니다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 sz="2000"/>
              <a:t>run() </a:t>
            </a:r>
            <a:r>
              <a:rPr kumimoji="1" lang="ko-KR" altLang="en-US" sz="2000"/>
              <a:t>메소드에 </a:t>
            </a:r>
            <a:r>
              <a:rPr kumimoji="1" lang="en-US" altLang="ko-KR" sz="2000"/>
              <a:t>host, port </a:t>
            </a:r>
            <a:r>
              <a:rPr kumimoji="1" lang="ko-KR" altLang="en-US" sz="2000"/>
              <a:t>파라메타를 사용하여 서버 아이피와 포트를 지정할 수 있습니다</a:t>
            </a:r>
            <a:r>
              <a:rPr kumimoji="1" lang="en-US" altLang="ko-KR" sz="2000"/>
              <a:t>.</a:t>
            </a:r>
            <a:endParaRPr kumimoji="1" lang="ko-KR" altLang="en-US" sz="2000"/>
          </a:p>
        </p:txBody>
      </p:sp>
      <p:cxnSp>
        <p:nvCxnSpPr>
          <p:cNvPr id="24" name="직선 화살표 연결선 23"/>
          <p:cNvCxnSpPr>
            <a:stCxn id="8" idx="2"/>
            <a:endCxn id="5" idx="1"/>
          </p:cNvCxnSpPr>
          <p:nvPr/>
        </p:nvCxnSpPr>
        <p:spPr>
          <a:xfrm>
            <a:off x="980902" y="4094029"/>
            <a:ext cx="878651" cy="473815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57694" y="3677958"/>
            <a:ext cx="1446415" cy="41607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데코레이터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281352" y="2806814"/>
            <a:ext cx="1446415" cy="41607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‘__main__’</a:t>
            </a:r>
            <a:endParaRPr kumimoji="1" lang="ko-KR" altLang="en-US"/>
          </a:p>
        </p:txBody>
      </p:sp>
      <p:cxnSp>
        <p:nvCxnSpPr>
          <p:cNvPr id="33" name="직선 화살표 연결선 32"/>
          <p:cNvCxnSpPr>
            <a:stCxn id="32" idx="2"/>
          </p:cNvCxnSpPr>
          <p:nvPr/>
        </p:nvCxnSpPr>
        <p:spPr>
          <a:xfrm flipH="1">
            <a:off x="4596938" y="3222885"/>
            <a:ext cx="1407622" cy="663108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85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Web Framework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54" y="1710295"/>
            <a:ext cx="2707077" cy="9429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560" y="3227575"/>
            <a:ext cx="2078433" cy="20154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223" y="1769425"/>
            <a:ext cx="3614825" cy="8247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792" y="3698740"/>
            <a:ext cx="2540000" cy="8763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0923" y="3698740"/>
            <a:ext cx="3632200" cy="9144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6525" y="1710295"/>
            <a:ext cx="3004353" cy="117570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72258" y="5677735"/>
            <a:ext cx="756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/>
              <a:t>like Struts, Spring in Java and Laravel, CodeIgniter in PHP</a:t>
            </a:r>
            <a:endParaRPr kumimoji="1" lang="ko-KR" altLang="en-US" sz="2000"/>
          </a:p>
        </p:txBody>
      </p:sp>
      <p:sp>
        <p:nvSpPr>
          <p:cNvPr id="30" name="직사각형 29"/>
          <p:cNvSpPr/>
          <p:nvPr/>
        </p:nvSpPr>
        <p:spPr>
          <a:xfrm>
            <a:off x="4784516" y="4668400"/>
            <a:ext cx="3064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http://www.tornadoweb.org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900860" y="5088122"/>
            <a:ext cx="2484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http://turbogears.org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73172" y="2704693"/>
            <a:ext cx="3540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https://www.djangoproject.com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827704" y="2944534"/>
            <a:ext cx="2536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http://flask.pocoo.org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119455" y="2659723"/>
            <a:ext cx="3298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http://www.pylonsproject.org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458825" y="4608441"/>
            <a:ext cx="2109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http://bottlepy.org</a:t>
            </a:r>
          </a:p>
        </p:txBody>
      </p:sp>
    </p:spTree>
    <p:extLst>
      <p:ext uri="{BB962C8B-B14F-4D97-AF65-F5344CB8AC3E}">
        <p14:creationId xmlns:p14="http://schemas.microsoft.com/office/powerpoint/2010/main" val="10936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Web Application Server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94" y="1350159"/>
            <a:ext cx="3632200" cy="1549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658" y="1350159"/>
            <a:ext cx="1778000" cy="2108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6022" y="1878919"/>
            <a:ext cx="3794177" cy="83471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273067" y="2899559"/>
            <a:ext cx="2180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http://gunicorn.org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15024" y="2959524"/>
            <a:ext cx="2786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http://www.cherrypy.org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850256" y="3544140"/>
            <a:ext cx="2846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https://twistedmatrix.com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056" y="4271039"/>
            <a:ext cx="2997200" cy="9271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1703040" y="5374378"/>
            <a:ext cx="3708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https://uwsgi-docs.readthedocs.io</a:t>
            </a:r>
            <a:endParaRPr lang="en-US" altLang="ko-KR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1016" y="4459978"/>
            <a:ext cx="3632200" cy="9144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122978" y="5387926"/>
            <a:ext cx="3064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http://www.tornadoweb.org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2258" y="5977536"/>
            <a:ext cx="756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/>
              <a:t>like Tomcat, JBoss in Java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819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CGI(Common Gateway Interface)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9395" y="1207904"/>
            <a:ext cx="72952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altLang="ko-KR" sz="2000"/>
              <a:t>https://ko.wikipedia.org/wiki/</a:t>
            </a:r>
            <a:r>
              <a:rPr lang="ko-KR" altLang="en-US" sz="2000"/>
              <a:t>공용</a:t>
            </a:r>
            <a:r>
              <a:rPr lang="en-US" altLang="ko-KR" sz="2000"/>
              <a:t>_</a:t>
            </a:r>
            <a:r>
              <a:rPr lang="ko-KR" altLang="en-US" sz="2000"/>
              <a:t>게이트웨이</a:t>
            </a:r>
            <a:r>
              <a:rPr lang="en-US" altLang="ko-KR" sz="2000"/>
              <a:t>_</a:t>
            </a:r>
            <a:r>
              <a:rPr lang="ko-KR" altLang="en-US" sz="2000"/>
              <a:t>인터페이스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000"/>
              <a:t>언어에 구애 받지 않습니다</a:t>
            </a:r>
            <a:r>
              <a:rPr lang="en-US" altLang="ko-KR" sz="2000"/>
              <a:t>.</a:t>
            </a:r>
            <a:endParaRPr lang="ko-KR" altLang="en-US" sz="2000"/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000"/>
              <a:t>매 호출마다 프로세스가 새로 시작됩니다</a:t>
            </a:r>
            <a:r>
              <a:rPr lang="en-US" altLang="ko-KR" sz="2000"/>
              <a:t>.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000"/>
              <a:t>리퀘스트 간의 상태가 유지되지 않습니다</a:t>
            </a:r>
            <a:r>
              <a:rPr lang="en-US" altLang="ko-KR" sz="2000"/>
              <a:t>.</a:t>
            </a:r>
            <a:endParaRPr lang="ko-KR" altLang="en-US" sz="2000"/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000"/>
              <a:t>이제 사용하지 않습니다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sp>
        <p:nvSpPr>
          <p:cNvPr id="6" name="직사각형 5"/>
          <p:cNvSpPr/>
          <p:nvPr/>
        </p:nvSpPr>
        <p:spPr>
          <a:xfrm>
            <a:off x="1692142" y="3526274"/>
            <a:ext cx="1138136" cy="1517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브라우저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085888" y="3516549"/>
            <a:ext cx="1391190" cy="15175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웹서버</a:t>
            </a:r>
          </a:p>
          <a:p>
            <a:pPr algn="ctr"/>
            <a:r>
              <a:rPr kumimoji="1" lang="en-US" altLang="ko-KR"/>
              <a:t>(</a:t>
            </a:r>
            <a:r>
              <a:rPr kumimoji="1" lang="ko-KR" altLang="en-US"/>
              <a:t>아파치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157338" y="3608962"/>
            <a:ext cx="1109224" cy="52529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프로세스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157338" y="4367718"/>
            <a:ext cx="1109224" cy="52529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프로세스</a:t>
            </a:r>
          </a:p>
        </p:txBody>
      </p:sp>
      <p:sp>
        <p:nvSpPr>
          <p:cNvPr id="10" name="모서리가 접힌 도형[F] 9"/>
          <p:cNvSpPr/>
          <p:nvPr/>
        </p:nvSpPr>
        <p:spPr>
          <a:xfrm>
            <a:off x="8531155" y="4192623"/>
            <a:ext cx="1332689" cy="1595336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프로그램</a:t>
            </a:r>
            <a:br>
              <a:rPr kumimoji="1" lang="ko-KR" altLang="en-US"/>
            </a:br>
            <a:r>
              <a:rPr kumimoji="1" lang="en-US" altLang="ko-KR"/>
              <a:t>(C, Perl, Python, </a:t>
            </a:r>
            <a:r>
              <a:rPr kumimoji="1" lang="is-IS" altLang="ko-KR"/>
              <a:t>…)</a:t>
            </a:r>
            <a:endParaRPr kumimoji="1" lang="ko-KR" altLang="en-US"/>
          </a:p>
        </p:txBody>
      </p:sp>
      <p:cxnSp>
        <p:nvCxnSpPr>
          <p:cNvPr id="23" name="직선 화살표 연결선 22"/>
          <p:cNvCxnSpPr>
            <a:stCxn id="10" idx="1"/>
            <a:endCxn id="22" idx="3"/>
          </p:cNvCxnSpPr>
          <p:nvPr/>
        </p:nvCxnSpPr>
        <p:spPr>
          <a:xfrm flipH="1" flipV="1">
            <a:off x="7266562" y="4630365"/>
            <a:ext cx="1264593" cy="359926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0" idx="1"/>
            <a:endCxn id="20" idx="3"/>
          </p:cNvCxnSpPr>
          <p:nvPr/>
        </p:nvCxnSpPr>
        <p:spPr>
          <a:xfrm flipH="1" flipV="1">
            <a:off x="7266562" y="3871609"/>
            <a:ext cx="1264593" cy="1118682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왼쪽/오른쪽 화살표[L] 29"/>
          <p:cNvSpPr/>
          <p:nvPr/>
        </p:nvSpPr>
        <p:spPr>
          <a:xfrm>
            <a:off x="5467350" y="3774330"/>
            <a:ext cx="680260" cy="10700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왼쪽/오른쪽 화살표[L] 30"/>
          <p:cNvSpPr/>
          <p:nvPr/>
        </p:nvSpPr>
        <p:spPr>
          <a:xfrm>
            <a:off x="5463162" y="4576861"/>
            <a:ext cx="680260" cy="10700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왼쪽/오른쪽 화살표[L] 31"/>
          <p:cNvSpPr/>
          <p:nvPr/>
        </p:nvSpPr>
        <p:spPr>
          <a:xfrm>
            <a:off x="2830278" y="4190186"/>
            <a:ext cx="1255610" cy="18969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793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인터프리터 내장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19395" y="1207904"/>
            <a:ext cx="72952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altLang="ko-KR" sz="2000"/>
              <a:t>PHP</a:t>
            </a:r>
            <a:r>
              <a:rPr lang="ko-KR" altLang="en-US" sz="2000"/>
              <a:t>에서 주로 사용합니다</a:t>
            </a:r>
            <a:r>
              <a:rPr lang="en-US" altLang="ko-KR" sz="2000"/>
              <a:t>.(mod_php)</a:t>
            </a:r>
            <a:endParaRPr lang="ko-KR" altLang="en-US" sz="2000"/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altLang="ko-KR" sz="2000"/>
              <a:t>Perl</a:t>
            </a:r>
            <a:r>
              <a:rPr lang="ko-KR" altLang="en-US" sz="2000"/>
              <a:t>의 경우 사용자층이 매우 작습니다</a:t>
            </a:r>
            <a:r>
              <a:rPr lang="en-US" altLang="ko-KR" sz="2000"/>
              <a:t>.(mod_perl)</a:t>
            </a:r>
            <a:endParaRPr lang="ko-KR" altLang="en-US" sz="2000"/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000"/>
              <a:t>인터프리터가 아파치 프로세스에 내장되어 있습니다</a:t>
            </a:r>
            <a:r>
              <a:rPr lang="en-US" altLang="ko-KR" sz="2000"/>
              <a:t>.</a:t>
            </a:r>
            <a:endParaRPr lang="ko-KR" altLang="en-US" sz="2000"/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000"/>
              <a:t>매 호출마다 프로세스가 시작되지 않습니다</a:t>
            </a:r>
            <a:r>
              <a:rPr lang="en-US" altLang="ko-KR" sz="2000"/>
              <a:t>.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en-US" altLang="ko-KR" sz="2000"/>
              <a:t>pre-fork </a:t>
            </a:r>
            <a:r>
              <a:rPr lang="ko-KR" altLang="en-US" sz="2000"/>
              <a:t>방식일 경우 메모리 사용량이 높습니다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sp>
        <p:nvSpPr>
          <p:cNvPr id="6" name="직사각형 5"/>
          <p:cNvSpPr/>
          <p:nvPr/>
        </p:nvSpPr>
        <p:spPr>
          <a:xfrm>
            <a:off x="1818602" y="3526274"/>
            <a:ext cx="1138136" cy="1517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브라우저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212348" y="3516549"/>
            <a:ext cx="1585338" cy="15175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  <a:p>
            <a:pPr algn="ctr"/>
            <a:endParaRPr kumimoji="1" lang="ko-KR" altLang="en-US"/>
          </a:p>
          <a:p>
            <a:pPr algn="ctr"/>
            <a:r>
              <a:rPr kumimoji="1" lang="ko-KR" altLang="en-US"/>
              <a:t>웹서버</a:t>
            </a:r>
          </a:p>
          <a:p>
            <a:pPr algn="ctr"/>
            <a:r>
              <a:rPr kumimoji="1" lang="en-US" altLang="ko-KR"/>
              <a:t>(</a:t>
            </a:r>
            <a:r>
              <a:rPr kumimoji="1" lang="ko-KR" altLang="en-US"/>
              <a:t>아파치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338810" y="3599232"/>
            <a:ext cx="1371734" cy="52529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인터프리터</a:t>
            </a:r>
          </a:p>
        </p:txBody>
      </p:sp>
      <p:sp>
        <p:nvSpPr>
          <p:cNvPr id="10" name="모서리가 접힌 도형[F] 9"/>
          <p:cNvSpPr/>
          <p:nvPr/>
        </p:nvSpPr>
        <p:spPr>
          <a:xfrm>
            <a:off x="7470838" y="4066163"/>
            <a:ext cx="1332689" cy="1595336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프로그램</a:t>
            </a:r>
            <a:br>
              <a:rPr kumimoji="1" lang="ko-KR" altLang="en-US"/>
            </a:br>
            <a:r>
              <a:rPr kumimoji="1" lang="en-US" altLang="ko-KR"/>
              <a:t>(C, Perl, Python, </a:t>
            </a:r>
            <a:r>
              <a:rPr kumimoji="1" lang="is-IS" altLang="ko-KR"/>
              <a:t>…)</a:t>
            </a:r>
            <a:endParaRPr kumimoji="1" lang="ko-KR" altLang="en-US"/>
          </a:p>
        </p:txBody>
      </p:sp>
      <p:cxnSp>
        <p:nvCxnSpPr>
          <p:cNvPr id="26" name="직선 화살표 연결선 25"/>
          <p:cNvCxnSpPr>
            <a:stCxn id="10" idx="1"/>
            <a:endCxn id="20" idx="3"/>
          </p:cNvCxnSpPr>
          <p:nvPr/>
        </p:nvCxnSpPr>
        <p:spPr>
          <a:xfrm flipH="1" flipV="1">
            <a:off x="5710544" y="3861879"/>
            <a:ext cx="1760294" cy="1001952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왼쪽/오른쪽 화살표[L] 31"/>
          <p:cNvSpPr/>
          <p:nvPr/>
        </p:nvSpPr>
        <p:spPr>
          <a:xfrm>
            <a:off x="2956738" y="4190186"/>
            <a:ext cx="1255610" cy="18969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479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WSGI(Web Server Gateway Interface)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19395" y="1207904"/>
            <a:ext cx="94016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000"/>
              <a:t>파이썬의 웹 어플리케이션 서버</a:t>
            </a:r>
            <a:r>
              <a:rPr lang="en-US" altLang="ko-KR" sz="2000"/>
              <a:t>(WAS)</a:t>
            </a:r>
            <a:r>
              <a:rPr lang="ko-KR" altLang="en-US" sz="2000"/>
              <a:t>와 웹서버간의 인터페이스 규약입니다</a:t>
            </a:r>
            <a:r>
              <a:rPr lang="en-US" altLang="ko-KR" sz="2000"/>
              <a:t>.</a:t>
            </a:r>
            <a:endParaRPr lang="ko-KR" altLang="en-US" sz="2000"/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000"/>
              <a:t>어플리케이션 서버가 브라우저의 리퀘스트 간의 상태를 관리할 수 있습니다</a:t>
            </a:r>
            <a:r>
              <a:rPr lang="en-US" altLang="ko-KR" sz="2000"/>
              <a:t>.</a:t>
            </a:r>
            <a:endParaRPr lang="ko-KR" altLang="en-US" sz="2000"/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000"/>
              <a:t>자바와 파이썬 등에서 대부분의 경우 채택됩니다</a:t>
            </a:r>
            <a:r>
              <a:rPr lang="en-US" altLang="ko-KR" sz="2000"/>
              <a:t>.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000"/>
              <a:t>웹서버에 </a:t>
            </a:r>
            <a:r>
              <a:rPr lang="en-US" altLang="ko-KR" sz="2000"/>
              <a:t>mod_wsgi</a:t>
            </a:r>
            <a:r>
              <a:rPr lang="ko-KR" altLang="en-US" sz="2000"/>
              <a:t> 모듈을 적용합니다</a:t>
            </a:r>
            <a:r>
              <a:rPr lang="en-US" altLang="ko-KR" sz="2000"/>
              <a:t>.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000"/>
              <a:t>파이썬의 경우 </a:t>
            </a:r>
            <a:r>
              <a:rPr lang="en-US" altLang="ko-KR" sz="2000"/>
              <a:t>WAS</a:t>
            </a:r>
            <a:r>
              <a:rPr lang="ko-KR" altLang="en-US" sz="2000"/>
              <a:t> 를 </a:t>
            </a:r>
            <a:r>
              <a:rPr lang="en-US" altLang="ko-KR" sz="2000"/>
              <a:t>WSGI</a:t>
            </a:r>
            <a:r>
              <a:rPr lang="ko-KR" altLang="en-US" sz="2000"/>
              <a:t> 서버라고 부르기도 합니다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sp>
        <p:nvSpPr>
          <p:cNvPr id="6" name="직사각형 5"/>
          <p:cNvSpPr/>
          <p:nvPr/>
        </p:nvSpPr>
        <p:spPr>
          <a:xfrm>
            <a:off x="1692142" y="3526274"/>
            <a:ext cx="1138136" cy="1517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브라우저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085888" y="3516549"/>
            <a:ext cx="1391190" cy="15175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웹서버</a:t>
            </a:r>
          </a:p>
          <a:p>
            <a:pPr algn="ctr"/>
            <a:r>
              <a:rPr kumimoji="1" lang="en-US" altLang="ko-KR"/>
              <a:t>(</a:t>
            </a:r>
            <a:r>
              <a:rPr kumimoji="1" lang="ko-KR" altLang="en-US"/>
              <a:t>아파치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342165" y="3526273"/>
            <a:ext cx="1206500" cy="15175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웹 어플리케이션 서버</a:t>
            </a:r>
          </a:p>
        </p:txBody>
      </p:sp>
      <p:sp>
        <p:nvSpPr>
          <p:cNvPr id="10" name="모서리가 접힌 도형[F] 9"/>
          <p:cNvSpPr/>
          <p:nvPr/>
        </p:nvSpPr>
        <p:spPr>
          <a:xfrm>
            <a:off x="8725710" y="4192623"/>
            <a:ext cx="1332689" cy="1595336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프로그램</a:t>
            </a:r>
            <a:br>
              <a:rPr kumimoji="1" lang="ko-KR" altLang="en-US"/>
            </a:br>
            <a:r>
              <a:rPr kumimoji="1" lang="en-US" altLang="ko-KR"/>
              <a:t>(C, Perl, Python, </a:t>
            </a:r>
            <a:r>
              <a:rPr kumimoji="1" lang="is-IS" altLang="ko-KR"/>
              <a:t>…)</a:t>
            </a:r>
            <a:endParaRPr kumimoji="1" lang="ko-KR" altLang="en-US"/>
          </a:p>
        </p:txBody>
      </p:sp>
      <p:cxnSp>
        <p:nvCxnSpPr>
          <p:cNvPr id="26" name="직선 화살표 연결선 25"/>
          <p:cNvCxnSpPr>
            <a:stCxn id="10" idx="1"/>
            <a:endCxn id="20" idx="3"/>
          </p:cNvCxnSpPr>
          <p:nvPr/>
        </p:nvCxnSpPr>
        <p:spPr>
          <a:xfrm flipH="1" flipV="1">
            <a:off x="7548665" y="4285031"/>
            <a:ext cx="1177045" cy="705260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왼쪽/오른쪽 화살표[L] 29"/>
          <p:cNvSpPr/>
          <p:nvPr/>
        </p:nvSpPr>
        <p:spPr>
          <a:xfrm>
            <a:off x="5457622" y="4190186"/>
            <a:ext cx="874815" cy="14834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왼쪽/오른쪽 화살표[L] 31"/>
          <p:cNvSpPr/>
          <p:nvPr/>
        </p:nvSpPr>
        <p:spPr>
          <a:xfrm>
            <a:off x="2830278" y="4190186"/>
            <a:ext cx="1255610" cy="18969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25310" y="3891063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WSGI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94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20053</TotalTime>
  <Words>793</Words>
  <Application>Microsoft Macintosh PowerPoint</Application>
  <PresentationFormat>와이드스크린</PresentationFormat>
  <Paragraphs>199</Paragraphs>
  <Slides>34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맑은 고딕</vt:lpstr>
      <vt:lpstr>Courier New</vt:lpstr>
      <vt:lpstr>Nanum Gothic</vt:lpstr>
      <vt:lpstr>Arial</vt:lpstr>
      <vt:lpstr>Office 테마</vt:lpstr>
      <vt:lpstr>Python Tutorial 5 </vt:lpstr>
      <vt:lpstr>PowerPoint 프레젠테이션</vt:lpstr>
      <vt:lpstr>Web Framework</vt:lpstr>
      <vt:lpstr> Flask 맛보기</vt:lpstr>
      <vt:lpstr> Web Framework</vt:lpstr>
      <vt:lpstr> Web Application Server</vt:lpstr>
      <vt:lpstr> CGI(Common Gateway Interface)</vt:lpstr>
      <vt:lpstr> 인터프리터 내장</vt:lpstr>
      <vt:lpstr> WSGI(Web Server Gateway Interface)</vt:lpstr>
      <vt:lpstr>MVC</vt:lpstr>
      <vt:lpstr> Document/View Pattern</vt:lpstr>
      <vt:lpstr> MVC Pattern</vt:lpstr>
      <vt:lpstr> MVC Architecture</vt:lpstr>
      <vt:lpstr>Flask</vt:lpstr>
      <vt:lpstr> 라우팅</vt:lpstr>
      <vt:lpstr> 변수 매핑</vt:lpstr>
      <vt:lpstr> GET &amp; POST</vt:lpstr>
      <vt:lpstr> HTTP Request Message</vt:lpstr>
      <vt:lpstr> 리퀘스트 메소드</vt:lpstr>
      <vt:lpstr> 폼 데이터 접근</vt:lpstr>
      <vt:lpstr> Jinja</vt:lpstr>
      <vt:lpstr> sqlite3</vt:lpstr>
      <vt:lpstr> Controller+Model</vt:lpstr>
      <vt:lpstr> 템플릿 상속</vt:lpstr>
      <vt:lpstr> Model</vt:lpstr>
      <vt:lpstr> ORM</vt:lpstr>
      <vt:lpstr> WSGI Deploy</vt:lpstr>
      <vt:lpstr>misc</vt:lpstr>
      <vt:lpstr>PowerPoint 프레젠테이션</vt:lpstr>
      <vt:lpstr>PowerPoint 프레젠테이션</vt:lpstr>
      <vt:lpstr>Setup &amp; Example</vt:lpstr>
      <vt:lpstr> Github Download</vt:lpstr>
      <vt:lpstr> 학생 점수 관리 </vt:lpstr>
      <vt:lpstr> 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Tutorial 1 </dc:title>
  <dc:creator>Ricky Park</dc:creator>
  <cp:lastModifiedBy>Ricky Park</cp:lastModifiedBy>
  <cp:revision>566</cp:revision>
  <cp:lastPrinted>2016-07-25T08:19:56Z</cp:lastPrinted>
  <dcterms:created xsi:type="dcterms:W3CDTF">2016-06-21T07:55:17Z</dcterms:created>
  <dcterms:modified xsi:type="dcterms:W3CDTF">2016-07-25T11:52:02Z</dcterms:modified>
</cp:coreProperties>
</file>